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5"/>
  </p:notesMasterIdLst>
  <p:sldSz cx="12192000" cy="6858000" type="custom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ype="http://schemas.openxmlformats.org/officeDocument/2006/relationships/presProps" Target="presProps.xml"/>  <Relationship Id="rId12" Type="http://schemas.openxmlformats.org/officeDocument/2006/relationships/viewProps" Target="viewProps.xml"/>  <Relationship Id="rId13" Type="http://schemas.openxmlformats.org/officeDocument/2006/relationships/theme" Target="theme/theme1.xml"/>  <Relationship Id="rId14" Type="http://schemas.openxmlformats.org/officeDocument/2006/relationships/tableStyles" Target="tableStyles.xml"/>  <Relationship Id="rId15" Type="http://schemas.openxmlformats.org/officeDocument/2006/relationships/notesMaster" Target="notesMasters/notesMaster1.xml"/></Relationships>
</file>

<file path=ppt/notesMasters/_rels/notesMaster1.xml.rels><?xml version="1.0" encoding="UTF-8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/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media/image1.png" Type="http://schemas.openxmlformats.org/officeDocument/2006/relationships/image"/><Relationship Id="rId2" Target="../media/image2.svg" Type="http://schemas.openxmlformats.org/officeDocument/2006/relationships/image"/><Relationship Id="rId3" Target="../media/image3.png" Type="http://schemas.openxmlformats.org/officeDocument/2006/relationships/image"/><Relationship Id="rId4" Target="../slideLayouts/slideLayout1.xml" Type="http://schemas.openxmlformats.org/officeDocument/2006/relationships/slideLayout"/><Relationship Id="rId5" Target="../notesSlides/notesSlide1.xml" Type="http://schemas.openxmlformats.org/officeDocument/2006/relationships/notesSlide"/></Relationships>
</file>

<file path=ppt/slides/_rels/slide2.xml.rels><?xml version="1.0" encoding="UTF-8" standalone="yes"?><Relationships xmlns="http://schemas.openxmlformats.org/package/2006/relationships"><Relationship Id="rId1" Target="../media/image4.png" Type="http://schemas.openxmlformats.org/officeDocument/2006/relationships/image"/><Relationship Id="rId2" Target="../media/image5.sv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<Relationships xmlns="http://schemas.openxmlformats.org/package/2006/relationships"><Relationship Id="rId1" Target="../media/image12.png" Type="http://schemas.openxmlformats.org/officeDocument/2006/relationships/image"/><Relationship Id="rId2" Target="../media/image13.sv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<Relationships xmlns="http://schemas.openxmlformats.org/package/2006/relationships"><Relationship Id="rId1" Target="../media/image20.png" Type="http://schemas.openxmlformats.org/officeDocument/2006/relationships/image"/><Relationship Id="rId2" Target="../media/image21.sv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<Relationships xmlns="http://schemas.openxmlformats.org/package/2006/relationships"><Relationship Id="rId1" Target="../media/image28.png" Type="http://schemas.openxmlformats.org/officeDocument/2006/relationships/image"/><Relationship Id="rId2" Target="../media/image29.svg" Type="http://schemas.openxmlformats.org/officeDocument/2006/relationships/image"/><Relationship Id="rId3" Target="../slideLayouts/slideLayout1.xml" Type="http://schemas.openxmlformats.org/officeDocument/2006/relationships/slideLayout"/><Relationship Id="rId4" Target="../notesSlides/notesSlide6.xml" Type="http://schemas.openxmlformats.org/officeDocument/2006/relationships/notesSlide"/></Relationships>
</file>

<file path=ppt/slides/_rels/slide7.xml.rels><?xml version="1.0" encoding="UTF-8" standalone="yes"?><Relationships xmlns="http://schemas.openxmlformats.org/package/2006/relationships"><Relationship Id="rId1" Target="../media/image30.png" Type="http://schemas.openxmlformats.org/officeDocument/2006/relationships/image"/><Relationship Id="rId2" Target="../media/image31.svg" Type="http://schemas.openxmlformats.org/officeDocument/2006/relationships/image"/><Relationship Id="rId3" Target="../slideLayouts/slideLayout1.xml" Type="http://schemas.openxmlformats.org/officeDocument/2006/relationships/slideLayout"/><Relationship Id="rId4" Target="../notesSlides/notesSlide7.xml" Type="http://schemas.openxmlformats.org/officeDocument/2006/relationships/notesSlide"/></Relationships>
</file>

<file path=ppt/slides/_rels/slide8.xml.rels><?xml version="1.0" encoding="UTF-8" standalone="yes"?><Relationships xmlns="http://schemas.openxmlformats.org/package/2006/relationships"><Relationship Id="rId1" Target="../media/image32.png" Type="http://schemas.openxmlformats.org/officeDocument/2006/relationships/image"/><Relationship Id="rId2" Target="../media/image33.svg" Type="http://schemas.openxmlformats.org/officeDocument/2006/relationships/image"/><Relationship Id="rId3" Target="../slideLayouts/slideLayout1.xml" Type="http://schemas.openxmlformats.org/officeDocument/2006/relationships/slideLayout"/><Relationship Id="rId4" Target="../notesSlides/notesSlide8.xml" Type="http://schemas.openxmlformats.org/officeDocument/2006/relationships/notesSlide"/></Relationships>
</file>

<file path=ppt/slides/_rels/slide9.xml.rels><?xml version="1.0" encoding="UTF-8" standalone="yes"?><Relationships xmlns="http://schemas.openxmlformats.org/package/2006/relationships"><Relationship Id="rId1" Target="../media/image3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3794" cy="686580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6208747" y="922132"/>
            <a:ext cx="5354137" cy="3640616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7169"/>
              </a:lnSpc>
              <a:buNone/>
            </a:pPr>
            <a:r>
              <a:rPr lang="en-US" sz="6750" dirty="0" smtClean="0">
                <a:solidFill>
                  <a:srgbClr val="181818">
                    <a:alpha val="8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Navigating Executive Functioning Challenges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08747" y="4777974"/>
            <a:ext cx="6054481" cy="102554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2692"/>
              </a:lnSpc>
              <a:spcBef>
                <a:spcPts val="1661"/>
              </a:spcBef>
              <a:buNone/>
            </a:pPr>
            <a:r>
              <a:rPr lang="en-US" sz="1721" spc="52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Explore strategies and techniques for navigating the complexities of executive functioning skills, including focus, working memory and flexible thinking. </a:t>
            </a:r>
            <a:endParaRPr lang="en-US" dirty="0"/>
          </a:p>
        </p:txBody>
      </p:sp>
      <p:pic>
        <p:nvPicPr>
          <p:cNvPr id="5" name="Object 4" descr="">    </p:cNvPr>
          <p:cNvPicPr>
            <a:picLocks noChangeAspect="1"/>
          </p:cNvPicPr>
          <p:nvPr/>
        </p:nvPicPr>
        <p:blipFill>
          <a:blip r:embed="rId3"/>
          <a:srcRect l="22219" r="22219" t="0" b="0"/>
          <a:stretch/>
        </p:blipFill>
        <p:spPr>
          <a:xfrm>
            <a:off x="114271" y="0"/>
            <a:ext cx="5713571" cy="6856286"/>
          </a:xfrm>
          <a:prstGeom prst="rect">
            <a:avLst/>
          </a:prstGeom>
        </p:spPr>
      </p:pic>
    </p:spTree>
    <p:custDataLst/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5704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181818">
                    <a:alpha val="8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Focus Challenges</a:t>
            </a:r>
            <a:endParaRPr lang="en-US" dirty="0"/>
          </a:p>
        </p:txBody>
      </p:sp>
      <p:pic>
        <p:nvPicPr>
          <p:cNvPr id="4" name="Object 3" descr="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2668" y="2404612"/>
            <a:ext cx="942739" cy="638015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14710" y="3538174"/>
            <a:ext cx="3550985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DIFFICULTY STAYING ON TASK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14710" y="3824447"/>
            <a:ext cx="3550985" cy="101267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Struggling to maintain focus and attention on a single task for an extended period of time, often jumping between multiple activities.</a:t>
            </a:r>
            <a:endParaRPr lang="en-US" dirty="0"/>
          </a:p>
        </p:txBody>
      </p:sp>
      <p:pic>
        <p:nvPicPr>
          <p:cNvPr id="7" name="Object 6" descr="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2301" y="2226061"/>
            <a:ext cx="999875" cy="999875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4413258" y="3538174"/>
            <a:ext cx="3362437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PROCRASTINATION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413258" y="3824447"/>
            <a:ext cx="3362437" cy="75950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Delaying or postponing important tasks, leading to increased stress and reduced productivity.</a:t>
            </a:r>
            <a:endParaRPr lang="en-US" dirty="0"/>
          </a:p>
        </p:txBody>
      </p:sp>
      <p:pic>
        <p:nvPicPr>
          <p:cNvPr id="10" name="Object 9" descr="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7742" y="2304179"/>
            <a:ext cx="999875" cy="847513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254682" y="3538174"/>
            <a:ext cx="3488135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DISTRACTIONS DURING HOMEWORK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8254682" y="3824447"/>
            <a:ext cx="3488135" cy="101267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Frequent interruptions from social media, messages, notifications, or other external factors that disrupt concentration while studying or completing assignments.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0" y="5675481"/>
            <a:ext cx="12188952" cy="1180805"/>
          </a:xfrm>
          <a:prstGeom prst="rect">
            <a:avLst/>
          </a:prstGeom>
          <a:solidFill>
            <a:srgbClr val="cb934c"/>
          </a:solidFill>
        </p:spPr>
      </p:sp>
      <p:sp>
        <p:nvSpPr>
          <p:cNvPr id="14" name="Object 13"/>
          <p:cNvSpPr/>
          <p:nvPr/>
        </p:nvSpPr>
        <p:spPr>
          <a:xfrm>
            <a:off x="808827" y="5997539"/>
            <a:ext cx="10571297" cy="54011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128"/>
              </a:lnSpc>
              <a:buNone/>
            </a:pPr>
            <a:r>
              <a:rPr lang="en-US" b="1" sz="1575" spc="158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DEVELOPING STRATEGIES TO OVERCOME THESE COMMON FOCUS CHALLENGES CAN HELP IMPROVE PRODUCTIVITY, ACADEMIC PERFORMANCE, AND OVERALL WELL-BEING.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76181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181818">
                    <a:alpha val="8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Working Memory Struggles</a:t>
            </a:r>
            <a:endParaRPr lang="en-US" dirty="0"/>
          </a:p>
        </p:txBody>
      </p:sp>
      <p:pic>
        <p:nvPicPr>
          <p:cNvPr id="4" name="Object 3" descr="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1507" y="2061341"/>
            <a:ext cx="923694" cy="857036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25674" y="3295347"/>
            <a:ext cx="3729058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FORGETTING MULTI-STEP DIRECTIONS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25674" y="3581621"/>
            <a:ext cx="3729058" cy="75950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Difficulty remembering and executing a series of instructions, leading to frustration and incomplete tasks.</a:t>
            </a:r>
            <a:endParaRPr lang="en-US" dirty="0"/>
          </a:p>
        </p:txBody>
      </p:sp>
      <p:pic>
        <p:nvPicPr>
          <p:cNvPr id="7" name="Object 6" descr="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0424" y="2016708"/>
            <a:ext cx="847513" cy="933217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4298034" y="3295347"/>
            <a:ext cx="3592884" cy="43208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LOSING TRACK OF SCHOOL ASSIGNMENTS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298034" y="3797665"/>
            <a:ext cx="3592884" cy="101267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Struggling to remember homework, project deadlines, and other academic responsibilities, resulting in missed or incomplete work.</a:t>
            </a:r>
            <a:endParaRPr lang="en-US" dirty="0"/>
          </a:p>
        </p:txBody>
      </p:sp>
      <p:pic>
        <p:nvPicPr>
          <p:cNvPr id="10" name="Object 9" descr="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63538" y="2175133"/>
            <a:ext cx="866558" cy="685629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176120" y="3295347"/>
            <a:ext cx="3645258" cy="43208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DIFFICULTY RECALLING WHAT THEY READ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8176120" y="3797665"/>
            <a:ext cx="3645258" cy="75950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Challenges in comprehending and retaining information from reading materials, impacting academic performance.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0" y="5408847"/>
            <a:ext cx="12188952" cy="1447438"/>
          </a:xfrm>
          <a:prstGeom prst="rect">
            <a:avLst/>
          </a:prstGeom>
          <a:solidFill>
            <a:srgbClr val="cb934c"/>
          </a:solidFill>
        </p:spPr>
      </p:sp>
      <p:sp>
        <p:nvSpPr>
          <p:cNvPr id="14" name="Object 13"/>
          <p:cNvSpPr/>
          <p:nvPr/>
        </p:nvSpPr>
        <p:spPr>
          <a:xfrm>
            <a:off x="795957" y="5730905"/>
            <a:ext cx="10597038" cy="81016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128"/>
              </a:lnSpc>
              <a:buNone/>
            </a:pPr>
            <a:r>
              <a:rPr lang="en-US" b="1" sz="1575" spc="158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INDIVIDUALS WITH WORKING MEMORY STRUGGLES FACE SIGNIFICANT CHALLENGES IN THEIR DAILY LIVES AND ACADEMIC PURSUITS, HIGHLIGHTING THE IMPORTANCE OF UNDERSTANDING AND ADDRESSING THESE DIFFICULTIES TO SUPPORT THEIR SUCCESS.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11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76181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Flexible Thinking Barriers</a:t>
            </a:r>
            <a:endParaRPr lang="en-US" dirty="0"/>
          </a:p>
        </p:txBody>
      </p:sp>
      <p:pic>
        <p:nvPicPr>
          <p:cNvPr id="4" name="Object 3" descr="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9630" y="2451632"/>
            <a:ext cx="761810" cy="76181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46623" y="3641018"/>
            <a:ext cx="3687158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RESISTANCE TO CHANGE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46623" y="3927292"/>
            <a:ext cx="3687158" cy="50633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Difficulty adapting to new situations or ideas, preferring to maintain the status quo.</a:t>
            </a:r>
            <a:endParaRPr lang="en-US" dirty="0"/>
          </a:p>
        </p:txBody>
      </p:sp>
      <p:pic>
        <p:nvPicPr>
          <p:cNvPr id="7" name="Object 6" descr="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0418" y="2418145"/>
            <a:ext cx="857036" cy="828468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4271847" y="3641018"/>
            <a:ext cx="3645258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STRUGGLES WITH FEEDBACK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271847" y="3927292"/>
            <a:ext cx="3645258" cy="75950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Defensiveness or unwillingness to consider constructive criticism or alternative perspectives.</a:t>
            </a:r>
            <a:endParaRPr lang="en-US" dirty="0"/>
          </a:p>
        </p:txBody>
      </p:sp>
      <p:pic>
        <p:nvPicPr>
          <p:cNvPr id="10" name="Object 9" descr="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9335" y="2451621"/>
            <a:ext cx="761810" cy="761810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202308" y="3641018"/>
            <a:ext cx="3592884" cy="21604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02"/>
              </a:lnSpc>
              <a:buNone/>
            </a:pPr>
            <a:r>
              <a:rPr lang="en-US" b="1" sz="1260" spc="126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RIGIDITY IN PROBLEM-SOLVING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8202308" y="3927292"/>
            <a:ext cx="3592884" cy="75950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94"/>
              </a:lnSpc>
              <a:spcBef>
                <a:spcPts val="542"/>
              </a:spcBef>
              <a:buNone/>
            </a:pPr>
            <a:r>
              <a:rPr lang="en-US" sz="1275" spc="3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Tendency to rely on a single approach or solution, even when it may not be the most effective.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0" y="5675481"/>
            <a:ext cx="12188952" cy="1180805"/>
          </a:xfrm>
          <a:prstGeom prst="rect">
            <a:avLst/>
          </a:prstGeom>
          <a:solidFill>
            <a:srgbClr val="cb934c"/>
          </a:solidFill>
        </p:spPr>
      </p:sp>
      <p:sp>
        <p:nvSpPr>
          <p:cNvPr id="14" name="Object 13"/>
          <p:cNvSpPr/>
          <p:nvPr/>
        </p:nvSpPr>
        <p:spPr>
          <a:xfrm>
            <a:off x="945827" y="5997539"/>
            <a:ext cx="10297299" cy="54011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128"/>
              </a:lnSpc>
              <a:buNone/>
            </a:pPr>
            <a:r>
              <a:rPr lang="en-US" b="1" sz="1575" spc="158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OVERCOMING THESE BARRIERS TO FLEXIBLE THINKING IS CRUCIAL FOR EFFECTIVELY ADAPTING TO CHANGING CIRCUMSTANCES AND FINDING INNOVATIVE SOLUTIONS.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89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2362" y="1254903"/>
            <a:ext cx="11884228" cy="379230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5974"/>
              </a:lnSpc>
              <a:buNone/>
            </a:pPr>
            <a:r>
              <a:rPr lang="en-US" sz="5625" dirty="0" smtClean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“Effective parenting requires navigating the complex challenges posed by a child's underdeveloped executive functions, from impulse control to task completion.”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11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5704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Navigating Focus Challenges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2595732"/>
            <a:ext cx="5446938" cy="2782018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BREAK DOWN TASKS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Divide larger tasks into smaller, more manageable steps to make them less overwhelming and easier to focus on.</a:t>
            </a:r>
          </a:p>
          <a:p>
            <a:pPr algn="l" marL="242900" indent="-242900">
              <a:lnSpc>
                <a:spcPts val="2553"/>
              </a:lnSpc>
              <a:spcBef>
                <a:spcPts val="2480"/>
              </a:spcBef>
              <a:buSzPct val="100000"/>
              <a:buChar char="•"/>
            </a:pPr>
            <a:r>
              <a:rPr lang="en-US" b="1" sz="1890" spc="189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MINIMIZE DISTRACTIONS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Eliminate or reduce external distractions like noise, clutter, and digital devices to help children stay focused on the task at hand.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284928" y="2595732"/>
            <a:ext cx="5446938" cy="123035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REGULAR BREAKS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Incorporate frequent, short breaks into the schedule to allow children to recharge and refocus their attention when needed.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5704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181818">
                    <a:alpha val="8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Supporting Working Memory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2738571"/>
            <a:ext cx="5446938" cy="249090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AIDS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images, diagrams, or other visual representations to help encode and retain information in working memory.</a:t>
            </a:r>
          </a:p>
          <a:p>
            <a:pPr algn="l" marL="242900" indent="-242900">
              <a:lnSpc>
                <a:spcPts val="2553"/>
              </a:lnSpc>
              <a:spcBef>
                <a:spcPts val="2480"/>
              </a:spcBef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CHECKLISTS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step-by-step checklists to organize tasks and remind yourself of key details.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284928" y="2738571"/>
            <a:ext cx="5446938" cy="123035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REVIEW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Regularly review and rehearse information to strengthen connections in working memory and prevent forgetting.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5704" cy="130459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50923"/>
            <a:ext cx="12188952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181818">
                    <a:alpha val="80000"/>
                  </a:srgbClr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Developing Flexible Thinking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2300531"/>
            <a:ext cx="5446938" cy="336423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ROLE-PLAYING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Engaging in role-play scenarios to explore different perspectives and problem-solving approaches, allowing individuals to step outside their usual thought patterns.</a:t>
            </a:r>
          </a:p>
          <a:p>
            <a:pPr algn="l" marL="242900" indent="-242900">
              <a:lnSpc>
                <a:spcPts val="2553"/>
              </a:lnSpc>
              <a:spcBef>
                <a:spcPts val="2480"/>
              </a:spcBef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EXPOSURE TO NEW EXPERIENCES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Encouraging individuals to seek out and participate in unfamiliar activities, hobbies, or environments to broaden their experiences and challenge their existing mental frameworks.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284928" y="2300531"/>
            <a:ext cx="5446938" cy="152146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553"/>
              </a:lnSpc>
              <a:buSzPct val="100000"/>
              <a:buChar char="•"/>
            </a:pPr>
            <a:r>
              <a:rPr lang="en-US" b="1" sz="1890" spc="189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OPEN-ENDED PROBLEM-SOLVING</a:t>
            </a:r>
          </a:p>
          <a:p>
            <a:pPr algn="l" lvl="1">
              <a:lnSpc>
                <a:spcPts val="2294"/>
              </a:lnSpc>
              <a:spcBef>
                <a:spcPts val="254"/>
              </a:spcBef>
              <a:buNone/>
            </a:pPr>
            <a:r>
              <a:rPr lang="en-US" sz="1466" spc="44" kern="0" dirty="0" smtClean="0">
                <a:solidFill>
                  <a:srgbClr val="181818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Presenting complex, ambiguous problems without a clear solution and encouraging individuals to explore multiple approaches, think creatively, and consider alternative solutions.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11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3717630" cy="5913546"/>
          </a:xfrm>
          <a:prstGeom prst="rect">
            <a:avLst/>
          </a:prstGeom>
          <a:solidFill>
            <a:srgbClr val="004f98"/>
          </a:solidFill>
        </p:spPr>
      </p:sp>
      <p:pic>
        <p:nvPicPr>
          <p:cNvPr id="3" name="Object 2" descr="">    </p:cNvPr>
          <p:cNvPicPr>
            <a:picLocks noChangeAspect="1"/>
          </p:cNvPicPr>
          <p:nvPr/>
        </p:nvPicPr>
        <p:blipFill>
          <a:blip r:embed="rId1"/>
          <a:srcRect l="25992" r="25992" t="0" b="0"/>
          <a:stretch/>
        </p:blipFill>
        <p:spPr>
          <a:xfrm>
            <a:off x="476131" y="476131"/>
            <a:ext cx="3717630" cy="591354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316127" y="2312583"/>
            <a:ext cx="7740937" cy="50559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983"/>
              </a:lnSpc>
              <a:buNone/>
            </a:pPr>
            <a:r>
              <a:rPr lang="en-US" sz="3750" dirty="0" smtClean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Collaborative Problem-Solving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316127" y="2982588"/>
            <a:ext cx="7740937" cy="151878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393"/>
              </a:lnSpc>
              <a:spcBef>
                <a:spcPts val="1269"/>
              </a:spcBef>
              <a:buNone/>
            </a:pPr>
            <a:r>
              <a:rPr lang="en-US" sz="1530" spc="4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Involving children in the problem-solving process is crucial for developing their executive functioning skills. By actively engaging them in finding solutions, we can foster their critical thinking, decision-making, and problem-solving abilities, which are essential for their overall cognitive development and success in life.</a:t>
            </a:r>
            <a:endParaRPr lang="en-US" dirty="0"/>
          </a:p>
        </p:txBody>
      </p:sp>
    </p:spTree>
    <p:custDataLst/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Beautiful.ai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Executive Functioning Challenges</dc:title>
  <dc:subject>Navigating Executive Functioning Challenges</dc:subject>
  <dc:creator>Mary Miele</dc:creator>
  <cp:lastModifiedBy>Mary Miele</cp:lastModifiedBy>
  <cp:revision>1</cp:revision>
  <dcterms:created xsi:type="dcterms:W3CDTF">2024-11-11T15:14:40.532Z</dcterms:created>
  <dcterms:modified xsi:type="dcterms:W3CDTF">2024-11-11T15:14:40.532Z</dcterms:modified>
</cp:coreProperties>
</file>